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snapToGrid="0">
      <p:cViewPr varScale="1">
        <p:scale>
          <a:sx n="70" d="100"/>
          <a:sy n="70" d="100"/>
        </p:scale>
        <p:origin x="73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76E87A-0BB0-4FF1-A9B8-61CEA3812C5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785823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6E87A-0BB0-4FF1-A9B8-61CEA3812C5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230094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6E87A-0BB0-4FF1-A9B8-61CEA3812C5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1304382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6E87A-0BB0-4FF1-A9B8-61CEA3812C5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3479269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76E87A-0BB0-4FF1-A9B8-61CEA3812C5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162404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76E87A-0BB0-4FF1-A9B8-61CEA3812C5A}"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1432213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76E87A-0BB0-4FF1-A9B8-61CEA3812C5A}"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1184605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76E87A-0BB0-4FF1-A9B8-61CEA3812C5A}"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3620615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6E87A-0BB0-4FF1-A9B8-61CEA3812C5A}"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125625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76E87A-0BB0-4FF1-A9B8-61CEA3812C5A}"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4472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76E87A-0BB0-4FF1-A9B8-61CEA3812C5A}"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39359F-F016-4B52-B8C8-2D772AF3FA84}" type="slidenum">
              <a:rPr lang="en-US" smtClean="0"/>
              <a:t>‹#›</a:t>
            </a:fld>
            <a:endParaRPr lang="en-US"/>
          </a:p>
        </p:txBody>
      </p:sp>
    </p:spTree>
    <p:extLst>
      <p:ext uri="{BB962C8B-B14F-4D97-AF65-F5344CB8AC3E}">
        <p14:creationId xmlns:p14="http://schemas.microsoft.com/office/powerpoint/2010/main" val="2921332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76E87A-0BB0-4FF1-A9B8-61CEA3812C5A}"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39359F-F016-4B52-B8C8-2D772AF3FA84}" type="slidenum">
              <a:rPr lang="en-US" smtClean="0"/>
              <a:t>‹#›</a:t>
            </a:fld>
            <a:endParaRPr lang="en-US"/>
          </a:p>
        </p:txBody>
      </p:sp>
    </p:spTree>
    <p:extLst>
      <p:ext uri="{BB962C8B-B14F-4D97-AF65-F5344CB8AC3E}">
        <p14:creationId xmlns:p14="http://schemas.microsoft.com/office/powerpoint/2010/main" val="3970542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en.wikipedia.org/wiki/Haemophilia_B" TargetMode="External"/><Relationship Id="rId7" Type="http://schemas.openxmlformats.org/officeDocument/2006/relationships/hyperlink" Target="http://en.wikipedia.org/wiki/Heterozygous" TargetMode="External"/><Relationship Id="rId2" Type="http://schemas.openxmlformats.org/officeDocument/2006/relationships/hyperlink" Target="http://en.wikipedia.org/wiki/Haemophilia_A" TargetMode="External"/><Relationship Id="rId1" Type="http://schemas.openxmlformats.org/officeDocument/2006/relationships/slideLayout" Target="../slideLayouts/slideLayout2.xml"/><Relationship Id="rId6" Type="http://schemas.openxmlformats.org/officeDocument/2006/relationships/hyperlink" Target="http://en.wikipedia.org/wiki/Factor_XI" TargetMode="External"/><Relationship Id="rId5" Type="http://schemas.openxmlformats.org/officeDocument/2006/relationships/hyperlink" Target="http://en.wikipedia.org/wiki/Autosome" TargetMode="External"/><Relationship Id="rId4" Type="http://schemas.openxmlformats.org/officeDocument/2006/relationships/hyperlink" Target="http://en.wikipedia.org/wiki/Haemophilia_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mbria" panose="02040503050406030204" pitchFamily="18" charset="0"/>
              </a:rPr>
              <a:t>Sex Linked Inheritance </a:t>
            </a:r>
            <a:endParaRPr lang="en-US" dirty="0">
              <a:latin typeface="Cambria" panose="02040503050406030204" pitchFamily="18" charset="0"/>
            </a:endParaRPr>
          </a:p>
        </p:txBody>
      </p:sp>
    </p:spTree>
    <p:extLst>
      <p:ext uri="{BB962C8B-B14F-4D97-AF65-F5344CB8AC3E}">
        <p14:creationId xmlns:p14="http://schemas.microsoft.com/office/powerpoint/2010/main" val="1879040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8991"/>
            <a:ext cx="10515600" cy="5207972"/>
          </a:xfrm>
        </p:spPr>
        <p:txBody>
          <a:bodyPr/>
          <a:lstStyle/>
          <a:p>
            <a:pPr algn="just">
              <a:lnSpc>
                <a:spcPct val="150000"/>
              </a:lnSpc>
            </a:pPr>
            <a:r>
              <a:rPr lang="en-US" dirty="0" smtClean="0">
                <a:latin typeface="Cambria" panose="02040503050406030204" pitchFamily="18" charset="0"/>
              </a:rPr>
              <a:t>When mutations prevent the formation of type IV collagen fibers, the basement membranes of the kidneys are not able to filter waste products from the blood and create urine normally, allowing blood and protein into the urine.</a:t>
            </a:r>
          </a:p>
          <a:p>
            <a:pPr algn="just">
              <a:lnSpc>
                <a:spcPct val="150000"/>
              </a:lnSpc>
            </a:pPr>
            <a:r>
              <a:rPr lang="en-US" dirty="0">
                <a:latin typeface="Cambria" panose="02040503050406030204" pitchFamily="18" charset="0"/>
              </a:rPr>
              <a:t>The abnormalities of type IV collagen in kidney basement membranes cause gradual scarring of the kidneys, eventually leading to kidney failure in many people with the disease.</a:t>
            </a:r>
          </a:p>
        </p:txBody>
      </p:sp>
    </p:spTree>
    <p:extLst>
      <p:ext uri="{BB962C8B-B14F-4D97-AF65-F5344CB8AC3E}">
        <p14:creationId xmlns:p14="http://schemas.microsoft.com/office/powerpoint/2010/main" val="1555047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b="1" dirty="0" smtClean="0">
                <a:latin typeface="Cambria" panose="02040503050406030204" pitchFamily="18" charset="0"/>
              </a:rPr>
              <a:t>Inheritance </a:t>
            </a:r>
            <a:r>
              <a:rPr lang="en-US" b="1" dirty="0">
                <a:latin typeface="Cambria" panose="02040503050406030204" pitchFamily="18" charset="0"/>
              </a:rPr>
              <a:t>patterns</a:t>
            </a:r>
            <a:br>
              <a:rPr lang="en-US" b="1" dirty="0">
                <a:latin typeface="Cambria" panose="02040503050406030204" pitchFamily="18" charset="0"/>
              </a:rPr>
            </a:br>
            <a:endParaRPr lang="en-US" b="1" dirty="0">
              <a:latin typeface="Cambria" panose="02040503050406030204" pitchFamily="18" charset="0"/>
            </a:endParaRPr>
          </a:p>
        </p:txBody>
      </p:sp>
      <p:sp>
        <p:nvSpPr>
          <p:cNvPr id="3" name="Content Placeholder 2"/>
          <p:cNvSpPr>
            <a:spLocks noGrp="1"/>
          </p:cNvSpPr>
          <p:nvPr>
            <p:ph idx="1"/>
          </p:nvPr>
        </p:nvSpPr>
        <p:spPr>
          <a:xfrm>
            <a:off x="838200" y="1433014"/>
            <a:ext cx="10515600" cy="5213445"/>
          </a:xfrm>
        </p:spPr>
        <p:txBody>
          <a:bodyPr>
            <a:normAutofit/>
          </a:bodyPr>
          <a:lstStyle/>
          <a:p>
            <a:pPr lvl="0" algn="just">
              <a:lnSpc>
                <a:spcPct val="150000"/>
              </a:lnSpc>
            </a:pPr>
            <a:r>
              <a:rPr lang="en-US" dirty="0">
                <a:latin typeface="Cambria" panose="02040503050406030204" pitchFamily="18" charset="0"/>
              </a:rPr>
              <a:t>In most people with </a:t>
            </a:r>
            <a:r>
              <a:rPr lang="en-US" dirty="0" err="1">
                <a:latin typeface="Cambria" panose="02040503050406030204" pitchFamily="18" charset="0"/>
              </a:rPr>
              <a:t>Alport</a:t>
            </a:r>
            <a:r>
              <a:rPr lang="en-US" dirty="0">
                <a:latin typeface="Cambria" panose="02040503050406030204" pitchFamily="18" charset="0"/>
              </a:rPr>
              <a:t> syndrome, the condition is inherited in an X-linked dominant pattern, due to mutations in the COL4A5 gene</a:t>
            </a:r>
            <a:r>
              <a:rPr lang="en-US" dirty="0" smtClean="0">
                <a:latin typeface="Cambria" panose="02040503050406030204" pitchFamily="18" charset="0"/>
              </a:rPr>
              <a:t>. In </a:t>
            </a:r>
            <a:r>
              <a:rPr lang="en-US" dirty="0">
                <a:latin typeface="Cambria" panose="02040503050406030204" pitchFamily="18" charset="0"/>
              </a:rPr>
              <a:t>males, who have only one X chromosome, one altered copy of the COL4A5 gene is sufficient to cause severe </a:t>
            </a:r>
            <a:r>
              <a:rPr lang="en-US" dirty="0" err="1">
                <a:latin typeface="Cambria" panose="02040503050406030204" pitchFamily="18" charset="0"/>
              </a:rPr>
              <a:t>Alport</a:t>
            </a:r>
            <a:r>
              <a:rPr lang="en-US" dirty="0">
                <a:latin typeface="Cambria" panose="02040503050406030204" pitchFamily="18" charset="0"/>
              </a:rPr>
              <a:t> syndrome, explaining why most affected males eventually develop kidney failure. </a:t>
            </a:r>
          </a:p>
          <a:p>
            <a:endParaRPr lang="en-US" dirty="0"/>
          </a:p>
        </p:txBody>
      </p:sp>
    </p:spTree>
    <p:extLst>
      <p:ext uri="{BB962C8B-B14F-4D97-AF65-F5344CB8AC3E}">
        <p14:creationId xmlns:p14="http://schemas.microsoft.com/office/powerpoint/2010/main" val="2340673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50000"/>
              </a:lnSpc>
            </a:pPr>
            <a:r>
              <a:rPr lang="en-US" dirty="0" smtClean="0">
                <a:latin typeface="Cambria" panose="02040503050406030204" pitchFamily="18" charset="0"/>
              </a:rPr>
              <a:t>In females, who have two X chromosomes, a mutation in one copy of the COL4A5 gene usually results in blood in the urine, but most affected females do not develop kidney failure. </a:t>
            </a:r>
            <a:r>
              <a:rPr lang="en-US" dirty="0" err="1" smtClean="0">
                <a:latin typeface="Cambria" panose="02040503050406030204" pitchFamily="18" charset="0"/>
              </a:rPr>
              <a:t>Alport</a:t>
            </a:r>
            <a:r>
              <a:rPr lang="en-US" dirty="0" smtClean="0">
                <a:latin typeface="Cambria" panose="02040503050406030204" pitchFamily="18" charset="0"/>
              </a:rPr>
              <a:t> </a:t>
            </a:r>
            <a:r>
              <a:rPr lang="en-US" dirty="0">
                <a:latin typeface="Cambria" panose="02040503050406030204" pitchFamily="18" charset="0"/>
              </a:rPr>
              <a:t>syndrome can be inherited in an autosomal recessive pattern if both copies of the COL4A3 or COL4A4 gene, located on chromosome 2 have been mutated.</a:t>
            </a:r>
          </a:p>
        </p:txBody>
      </p:sp>
    </p:spTree>
    <p:extLst>
      <p:ext uri="{BB962C8B-B14F-4D97-AF65-F5344CB8AC3E}">
        <p14:creationId xmlns:p14="http://schemas.microsoft.com/office/powerpoint/2010/main" val="2965401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ambria" panose="02040503050406030204" pitchFamily="18" charset="0"/>
              </a:rPr>
              <a:t>Treatment </a:t>
            </a:r>
            <a:endParaRPr lang="en-US" b="1" dirty="0">
              <a:latin typeface="Cambria" panose="02040503050406030204" pitchFamily="18" charset="0"/>
            </a:endParaRPr>
          </a:p>
        </p:txBody>
      </p:sp>
      <p:sp>
        <p:nvSpPr>
          <p:cNvPr id="3" name="Content Placeholder 2"/>
          <p:cNvSpPr>
            <a:spLocks noGrp="1"/>
          </p:cNvSpPr>
          <p:nvPr>
            <p:ph idx="1"/>
          </p:nvPr>
        </p:nvSpPr>
        <p:spPr>
          <a:xfrm>
            <a:off x="838200" y="1337481"/>
            <a:ext cx="10515600" cy="5322626"/>
          </a:xfrm>
        </p:spPr>
        <p:txBody>
          <a:bodyPr>
            <a:normAutofit fontScale="92500"/>
          </a:bodyPr>
          <a:lstStyle/>
          <a:p>
            <a:pPr algn="just">
              <a:lnSpc>
                <a:spcPct val="150000"/>
              </a:lnSpc>
            </a:pPr>
            <a:r>
              <a:rPr lang="en-US" dirty="0">
                <a:latin typeface="Cambria" panose="02040503050406030204" pitchFamily="18" charset="0"/>
              </a:rPr>
              <a:t>As there is no known </a:t>
            </a:r>
            <a:r>
              <a:rPr lang="en-US" dirty="0" smtClean="0">
                <a:latin typeface="Cambria" panose="02040503050406030204" pitchFamily="18" charset="0"/>
              </a:rPr>
              <a:t>cure, </a:t>
            </a:r>
            <a:r>
              <a:rPr lang="en-US" dirty="0">
                <a:latin typeface="Cambria" panose="02040503050406030204" pitchFamily="18" charset="0"/>
              </a:rPr>
              <a:t>treatments are symptomatic. Patients are advised on how to manage the complications of kidney failure and the proteinuria that develops is often treated with ACE inhibitors.  </a:t>
            </a:r>
          </a:p>
          <a:p>
            <a:pPr algn="just">
              <a:lnSpc>
                <a:spcPct val="150000"/>
              </a:lnSpc>
            </a:pPr>
            <a:r>
              <a:rPr lang="en-US" dirty="0" smtClean="0">
                <a:latin typeface="Cambria" panose="02040503050406030204" pitchFamily="18" charset="0"/>
              </a:rPr>
              <a:t>Once </a:t>
            </a:r>
            <a:r>
              <a:rPr lang="en-US" dirty="0">
                <a:latin typeface="Cambria" panose="02040503050406030204" pitchFamily="18" charset="0"/>
              </a:rPr>
              <a:t>kidney failure has developed, patients are given dialysis or can benefit from a kidney transplant, although this can cause problems. The body may reject the new kidney as it contains normal type IV collagen, which may be recognized as foreign by the immune system. </a:t>
            </a:r>
          </a:p>
          <a:p>
            <a:pPr algn="just">
              <a:lnSpc>
                <a:spcPct val="150000"/>
              </a:lnSpc>
            </a:pPr>
            <a:r>
              <a:rPr lang="en-US" dirty="0" smtClean="0">
                <a:latin typeface="Cambria" panose="02040503050406030204" pitchFamily="18" charset="0"/>
              </a:rPr>
              <a:t>Gene </a:t>
            </a:r>
            <a:r>
              <a:rPr lang="en-US" dirty="0">
                <a:latin typeface="Cambria" panose="02040503050406030204" pitchFamily="18" charset="0"/>
              </a:rPr>
              <a:t>therapy as a possible treatment option has been discussed. </a:t>
            </a:r>
          </a:p>
          <a:p>
            <a:endParaRPr lang="en-US" dirty="0"/>
          </a:p>
        </p:txBody>
      </p:sp>
    </p:spTree>
    <p:extLst>
      <p:ext uri="{BB962C8B-B14F-4D97-AF65-F5344CB8AC3E}">
        <p14:creationId xmlns:p14="http://schemas.microsoft.com/office/powerpoint/2010/main" val="3021046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h-TH" b="1" dirty="0" smtClean="0">
                <a:latin typeface="Cambria" panose="02040503050406030204" pitchFamily="18" charset="0"/>
              </a:rPr>
              <a:t>X-linked </a:t>
            </a:r>
            <a:r>
              <a:rPr lang="en-US" b="1" dirty="0" smtClean="0">
                <a:latin typeface="Cambria" panose="02040503050406030204" pitchFamily="18" charset="0"/>
              </a:rPr>
              <a:t>recessive</a:t>
            </a:r>
            <a:r>
              <a:rPr lang="th-TH" b="1" dirty="0" smtClean="0">
                <a:latin typeface="Cambria" panose="02040503050406030204" pitchFamily="18" charset="0"/>
              </a:rPr>
              <a:t> </a:t>
            </a:r>
            <a:r>
              <a:rPr lang="en-US" b="1" dirty="0" smtClean="0">
                <a:latin typeface="Cambria" panose="02040503050406030204" pitchFamily="18" charset="0"/>
              </a:rPr>
              <a:t>Traits</a:t>
            </a:r>
            <a:endParaRPr lang="en-US" dirty="0"/>
          </a:p>
        </p:txBody>
      </p:sp>
      <p:sp>
        <p:nvSpPr>
          <p:cNvPr id="3" name="Content Placeholder 2"/>
          <p:cNvSpPr>
            <a:spLocks noGrp="1"/>
          </p:cNvSpPr>
          <p:nvPr>
            <p:ph idx="1"/>
          </p:nvPr>
        </p:nvSpPr>
        <p:spPr>
          <a:xfrm>
            <a:off x="838200" y="1446662"/>
            <a:ext cx="10515600" cy="5172501"/>
          </a:xfrm>
        </p:spPr>
        <p:txBody>
          <a:bodyPr>
            <a:normAutofit lnSpcReduction="10000"/>
          </a:bodyPr>
          <a:lstStyle/>
          <a:p>
            <a:pPr algn="just">
              <a:lnSpc>
                <a:spcPct val="150000"/>
              </a:lnSpc>
            </a:pPr>
            <a:r>
              <a:rPr lang="th-TH" dirty="0">
                <a:latin typeface="Cambria" panose="02040503050406030204" pitchFamily="18" charset="0"/>
              </a:rPr>
              <a:t>hereditary pattern in which a recessive gene on the X chromosome results in the manifestation of characteristics in male offspring and a carrier state in female offspring</a:t>
            </a:r>
          </a:p>
          <a:p>
            <a:pPr algn="just">
              <a:lnSpc>
                <a:spcPct val="150000"/>
              </a:lnSpc>
            </a:pPr>
            <a:r>
              <a:rPr lang="th-TH" dirty="0">
                <a:latin typeface="Cambria" panose="02040503050406030204" pitchFamily="18" charset="0"/>
              </a:rPr>
              <a:t>X-linked recessive diseases are those in which a female must have two copies of the mutant allele in order for the mutant phenotype to develop. </a:t>
            </a:r>
          </a:p>
          <a:p>
            <a:pPr algn="just">
              <a:lnSpc>
                <a:spcPct val="150000"/>
              </a:lnSpc>
            </a:pPr>
            <a:r>
              <a:rPr lang="th-TH" dirty="0">
                <a:latin typeface="Cambria" panose="02040503050406030204" pitchFamily="18" charset="0"/>
              </a:rPr>
              <a:t> Many X-linked recessive disorders are well-known, including color blindness, hemophilia, and Duchenne muscular dystrophy.  </a:t>
            </a:r>
          </a:p>
          <a:p>
            <a:endParaRPr lang="en-US" dirty="0"/>
          </a:p>
        </p:txBody>
      </p:sp>
    </p:spTree>
    <p:extLst>
      <p:ext uri="{BB962C8B-B14F-4D97-AF65-F5344CB8AC3E}">
        <p14:creationId xmlns:p14="http://schemas.microsoft.com/office/powerpoint/2010/main" val="997620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9558"/>
            <a:ext cx="10515600" cy="5617405"/>
          </a:xfrm>
        </p:spPr>
        <p:txBody>
          <a:bodyPr>
            <a:normAutofit/>
          </a:bodyPr>
          <a:lstStyle/>
          <a:p>
            <a:pPr algn="just">
              <a:lnSpc>
                <a:spcPct val="150000"/>
              </a:lnSpc>
            </a:pPr>
            <a:r>
              <a:rPr lang="en-US" dirty="0" smtClean="0">
                <a:latin typeface="Cambria" panose="02040503050406030204" pitchFamily="18" charset="0"/>
              </a:rPr>
              <a:t>All males possessing an X-linked recessive mutation will be affected (males have a single X-chromosome and therefore have only one copy of X-linked genes). All offspring of a carrier female have a 50% chance of inheriting the mutation. All female children of an affected father will be carriers (daughters possess their fathers' X-chromosome). No male children of an affected father will be affected (sons do not inherit their fathers' X-chromosome).</a:t>
            </a:r>
          </a:p>
          <a:p>
            <a:endParaRPr lang="en-US" dirty="0"/>
          </a:p>
        </p:txBody>
      </p:sp>
    </p:spTree>
    <p:extLst>
      <p:ext uri="{BB962C8B-B14F-4D97-AF65-F5344CB8AC3E}">
        <p14:creationId xmlns:p14="http://schemas.microsoft.com/office/powerpoint/2010/main" val="10964526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mbria" panose="02040503050406030204" pitchFamily="18" charset="0"/>
              </a:rPr>
              <a:t>Hemophilia</a:t>
            </a:r>
          </a:p>
        </p:txBody>
      </p:sp>
      <p:sp>
        <p:nvSpPr>
          <p:cNvPr id="3" name="Content Placeholder 2"/>
          <p:cNvSpPr>
            <a:spLocks noGrp="1"/>
          </p:cNvSpPr>
          <p:nvPr>
            <p:ph idx="1"/>
          </p:nvPr>
        </p:nvSpPr>
        <p:spPr>
          <a:xfrm>
            <a:off x="838200" y="1419366"/>
            <a:ext cx="10515600" cy="5438634"/>
          </a:xfrm>
        </p:spPr>
        <p:txBody>
          <a:bodyPr>
            <a:normAutofit fontScale="92500"/>
          </a:bodyPr>
          <a:lstStyle/>
          <a:p>
            <a:pPr algn="just">
              <a:lnSpc>
                <a:spcPct val="150000"/>
              </a:lnSpc>
            </a:pPr>
            <a:r>
              <a:rPr lang="en-US" dirty="0">
                <a:latin typeface="Cambria" panose="02040503050406030204" pitchFamily="18" charset="0"/>
              </a:rPr>
              <a:t>Hemophilia (from the Greek </a:t>
            </a:r>
            <a:r>
              <a:rPr lang="en-US" i="1" dirty="0" err="1">
                <a:latin typeface="Cambria" panose="02040503050406030204" pitchFamily="18" charset="0"/>
              </a:rPr>
              <a:t>haima</a:t>
            </a:r>
            <a:r>
              <a:rPr lang="en-US" dirty="0">
                <a:latin typeface="Cambria" panose="02040503050406030204" pitchFamily="18" charset="0"/>
              </a:rPr>
              <a:t> 'blood' and </a:t>
            </a:r>
            <a:r>
              <a:rPr lang="en-US" i="1" dirty="0" err="1">
                <a:latin typeface="Cambria" panose="02040503050406030204" pitchFamily="18" charset="0"/>
              </a:rPr>
              <a:t>philia</a:t>
            </a:r>
            <a:r>
              <a:rPr lang="en-US" dirty="0">
                <a:latin typeface="Cambria" panose="02040503050406030204" pitchFamily="18" charset="0"/>
              </a:rPr>
              <a:t> 'love') is a group of heredity genetic disorders that impair the body's ability to control blood clotting or coagulation, which is used to stop bleeding when a blood vessel is broken.</a:t>
            </a:r>
          </a:p>
          <a:p>
            <a:pPr algn="just">
              <a:lnSpc>
                <a:spcPct val="150000"/>
              </a:lnSpc>
            </a:pPr>
            <a:r>
              <a:rPr lang="en-US" dirty="0">
                <a:latin typeface="Cambria" panose="02040503050406030204" pitchFamily="18" charset="0"/>
              </a:rPr>
              <a:t>Hemophilia A (clotting factor VIII deficiency) is the most common form of the disorder, present in about 1 in 5,000–10,000 male births. </a:t>
            </a:r>
          </a:p>
          <a:p>
            <a:pPr algn="just">
              <a:lnSpc>
                <a:spcPct val="150000"/>
              </a:lnSpc>
            </a:pPr>
            <a:r>
              <a:rPr lang="en-US" dirty="0">
                <a:latin typeface="Cambria" panose="02040503050406030204" pitchFamily="18" charset="0"/>
              </a:rPr>
              <a:t>Hemophilia B (factor IX deficiency) occurs in around 1 in about 20,000–34,000 male births.</a:t>
            </a:r>
          </a:p>
          <a:p>
            <a:endParaRPr lang="en-US" dirty="0"/>
          </a:p>
        </p:txBody>
      </p:sp>
    </p:spTree>
    <p:extLst>
      <p:ext uri="{BB962C8B-B14F-4D97-AF65-F5344CB8AC3E}">
        <p14:creationId xmlns:p14="http://schemas.microsoft.com/office/powerpoint/2010/main" val="1898721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latin typeface="Cambria" panose="02040503050406030204" pitchFamily="18" charset="0"/>
              </a:rPr>
              <a:t>Physiology</a:t>
            </a:r>
            <a:r>
              <a:rPr lang="en-US" b="1" dirty="0">
                <a:latin typeface="Cambria" panose="02040503050406030204" pitchFamily="18" charset="0"/>
              </a:rPr>
              <a:t/>
            </a:r>
            <a:br>
              <a:rPr lang="en-US" b="1" dirty="0">
                <a:latin typeface="Cambria" panose="02040503050406030204" pitchFamily="18" charset="0"/>
              </a:rPr>
            </a:br>
            <a:endParaRPr lang="en-US" dirty="0">
              <a:latin typeface="Cambria" panose="02040503050406030204" pitchFamily="18" charset="0"/>
            </a:endParaRPr>
          </a:p>
        </p:txBody>
      </p:sp>
      <p:sp>
        <p:nvSpPr>
          <p:cNvPr id="3" name="Content Placeholder 2"/>
          <p:cNvSpPr>
            <a:spLocks noGrp="1"/>
          </p:cNvSpPr>
          <p:nvPr>
            <p:ph idx="1"/>
          </p:nvPr>
        </p:nvSpPr>
        <p:spPr>
          <a:xfrm>
            <a:off x="838200" y="1378424"/>
            <a:ext cx="10515600" cy="5479576"/>
          </a:xfrm>
        </p:spPr>
        <p:txBody>
          <a:bodyPr>
            <a:normAutofit lnSpcReduction="10000"/>
          </a:bodyPr>
          <a:lstStyle/>
          <a:p>
            <a:pPr algn="just">
              <a:lnSpc>
                <a:spcPct val="150000"/>
              </a:lnSpc>
            </a:pPr>
            <a:r>
              <a:rPr lang="en-US" dirty="0">
                <a:latin typeface="Cambria" panose="02040503050406030204" pitchFamily="18" charset="0"/>
              </a:rPr>
              <a:t>The gene for factor VIII is located on the X-chromosome (Xq28). In the blood, it mainly circulates in a stable </a:t>
            </a:r>
            <a:r>
              <a:rPr lang="en-US" dirty="0" err="1">
                <a:latin typeface="Cambria" panose="02040503050406030204" pitchFamily="18" charset="0"/>
              </a:rPr>
              <a:t>noncovalent</a:t>
            </a:r>
            <a:r>
              <a:rPr lang="en-US" dirty="0">
                <a:latin typeface="Cambria" panose="02040503050406030204" pitchFamily="18" charset="0"/>
              </a:rPr>
              <a:t> complex with Von </a:t>
            </a:r>
            <a:r>
              <a:rPr lang="en-US" dirty="0" err="1">
                <a:latin typeface="Cambria" panose="02040503050406030204" pitchFamily="18" charset="0"/>
              </a:rPr>
              <a:t>Willi</a:t>
            </a:r>
            <a:r>
              <a:rPr lang="en-US" dirty="0">
                <a:latin typeface="Cambria" panose="02040503050406030204" pitchFamily="18" charset="0"/>
              </a:rPr>
              <a:t>-brand factor. Upon activation by thrombin, (factor </a:t>
            </a:r>
            <a:r>
              <a:rPr lang="en-US" dirty="0" err="1">
                <a:latin typeface="Cambria" panose="02040503050406030204" pitchFamily="18" charset="0"/>
              </a:rPr>
              <a:t>IIa</a:t>
            </a:r>
            <a:r>
              <a:rPr lang="en-US" dirty="0">
                <a:latin typeface="Cambria" panose="02040503050406030204" pitchFamily="18" charset="0"/>
              </a:rPr>
              <a:t>), it dissociates from the complex to interact with factor </a:t>
            </a:r>
            <a:r>
              <a:rPr lang="en-US" dirty="0" err="1">
                <a:latin typeface="Cambria" panose="02040503050406030204" pitchFamily="18" charset="0"/>
              </a:rPr>
              <a:t>IXa</a:t>
            </a:r>
            <a:r>
              <a:rPr lang="en-US" dirty="0">
                <a:latin typeface="Cambria" panose="02040503050406030204" pitchFamily="18" charset="0"/>
              </a:rPr>
              <a:t> in the coagulation cascade. It is a cofactor to factor </a:t>
            </a:r>
            <a:r>
              <a:rPr lang="en-US" dirty="0" err="1">
                <a:latin typeface="Cambria" panose="02040503050406030204" pitchFamily="18" charset="0"/>
              </a:rPr>
              <a:t>IXa</a:t>
            </a:r>
            <a:r>
              <a:rPr lang="en-US" dirty="0">
                <a:latin typeface="Cambria" panose="02040503050406030204" pitchFamily="18" charset="0"/>
              </a:rPr>
              <a:t> in the activation of factor X, which, in turn, with its cofactor, factor </a:t>
            </a:r>
            <a:r>
              <a:rPr lang="en-US" dirty="0" err="1">
                <a:latin typeface="Cambria" panose="02040503050406030204" pitchFamily="18" charset="0"/>
              </a:rPr>
              <a:t>Va</a:t>
            </a:r>
            <a:r>
              <a:rPr lang="en-US" dirty="0">
                <a:latin typeface="Cambria" panose="02040503050406030204" pitchFamily="18" charset="0"/>
              </a:rPr>
              <a:t>, activates more thrombin. Thrombin cleaves fibrinogen into fibrin which polymerizes and crosslinks (using factor XIII) into a blood clot.</a:t>
            </a:r>
          </a:p>
          <a:p>
            <a:endParaRPr lang="en-US" dirty="0"/>
          </a:p>
        </p:txBody>
      </p:sp>
    </p:spTree>
    <p:extLst>
      <p:ext uri="{BB962C8B-B14F-4D97-AF65-F5344CB8AC3E}">
        <p14:creationId xmlns:p14="http://schemas.microsoft.com/office/powerpoint/2010/main" val="4010267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82638"/>
            <a:ext cx="10515600" cy="5418161"/>
          </a:xfrm>
        </p:spPr>
        <p:txBody>
          <a:bodyPr>
            <a:normAutofit fontScale="92500" lnSpcReduction="10000"/>
          </a:bodyPr>
          <a:lstStyle/>
          <a:p>
            <a:pPr algn="just">
              <a:lnSpc>
                <a:spcPct val="150000"/>
              </a:lnSpc>
            </a:pPr>
            <a:r>
              <a:rPr lang="en-US" dirty="0">
                <a:latin typeface="Cambria" panose="02040503050406030204" pitchFamily="18" charset="0"/>
              </a:rPr>
              <a:t>Like most recessive X-linked disorders, hemophilia is more likely to occur in males than females. This is because females have two X chromosomes while males have only one, so the defective gene is guaranteed to manifest in any male who carries it. Because females have two X chromosomes and </a:t>
            </a:r>
            <a:r>
              <a:rPr lang="en-US" dirty="0" err="1">
                <a:latin typeface="Cambria" panose="02040503050406030204" pitchFamily="18" charset="0"/>
              </a:rPr>
              <a:t>haemophilia</a:t>
            </a:r>
            <a:r>
              <a:rPr lang="en-US" dirty="0">
                <a:latin typeface="Cambria" panose="02040503050406030204" pitchFamily="18" charset="0"/>
              </a:rPr>
              <a:t> is rare, the chance of a female having two defective copies of the gene is very remote, so females are almost exclusively asymptomatic carriers of the disorder. Female carriers can inherit the defective gene from either their mother or father, or it may be a new mutation. </a:t>
            </a:r>
            <a:endParaRPr lang="en-US" dirty="0" smtClean="0">
              <a:latin typeface="Cambria" panose="02040503050406030204" pitchFamily="18" charset="0"/>
            </a:endParaRPr>
          </a:p>
          <a:p>
            <a:endParaRPr lang="en-US" dirty="0"/>
          </a:p>
        </p:txBody>
      </p:sp>
    </p:spTree>
    <p:extLst>
      <p:ext uri="{BB962C8B-B14F-4D97-AF65-F5344CB8AC3E}">
        <p14:creationId xmlns:p14="http://schemas.microsoft.com/office/powerpoint/2010/main" val="3555577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0877"/>
            <a:ext cx="10515600" cy="5126085"/>
          </a:xfrm>
        </p:spPr>
        <p:txBody>
          <a:bodyPr/>
          <a:lstStyle/>
          <a:p>
            <a:pPr algn="just">
              <a:lnSpc>
                <a:spcPct val="150000"/>
              </a:lnSpc>
            </a:pPr>
            <a:r>
              <a:rPr lang="en-US" dirty="0" smtClean="0">
                <a:latin typeface="Cambria" panose="02040503050406030204" pitchFamily="18" charset="0"/>
              </a:rPr>
              <a:t>Although it is not impossible for a female to have </a:t>
            </a:r>
            <a:r>
              <a:rPr lang="en-US" dirty="0" err="1" smtClean="0">
                <a:latin typeface="Cambria" panose="02040503050406030204" pitchFamily="18" charset="0"/>
              </a:rPr>
              <a:t>haemophilia</a:t>
            </a:r>
            <a:r>
              <a:rPr lang="en-US" dirty="0" smtClean="0">
                <a:latin typeface="Cambria" panose="02040503050406030204" pitchFamily="18" charset="0"/>
              </a:rPr>
              <a:t>, it is unusual: a female with </a:t>
            </a:r>
            <a:r>
              <a:rPr lang="en-US" dirty="0" err="1" smtClean="0">
                <a:latin typeface="Cambria" panose="02040503050406030204" pitchFamily="18" charset="0"/>
              </a:rPr>
              <a:t>haemophilia</a:t>
            </a:r>
            <a:r>
              <a:rPr lang="en-US" dirty="0" smtClean="0">
                <a:latin typeface="Cambria" panose="02040503050406030204" pitchFamily="18" charset="0"/>
              </a:rPr>
              <a:t> A or B would have to be the daughter of both a male hemophiliac and a female carrier, while the non-sex-linked </a:t>
            </a:r>
            <a:r>
              <a:rPr lang="en-US" dirty="0" err="1" smtClean="0">
                <a:latin typeface="Cambria" panose="02040503050406030204" pitchFamily="18" charset="0"/>
              </a:rPr>
              <a:t>haemophilia</a:t>
            </a:r>
            <a:r>
              <a:rPr lang="en-US" dirty="0" smtClean="0">
                <a:latin typeface="Cambria" panose="02040503050406030204" pitchFamily="18" charset="0"/>
              </a:rPr>
              <a:t> C due to coagulant factor XI  deficiency, which can affect either sex, is more common in Jews of Ashkenazi (East European) descent but rare in other population groups.</a:t>
            </a:r>
          </a:p>
          <a:p>
            <a:endParaRPr lang="en-US" dirty="0"/>
          </a:p>
        </p:txBody>
      </p:sp>
    </p:spTree>
    <p:extLst>
      <p:ext uri="{BB962C8B-B14F-4D97-AF65-F5344CB8AC3E}">
        <p14:creationId xmlns:p14="http://schemas.microsoft.com/office/powerpoint/2010/main" val="59927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5093"/>
            <a:ext cx="10515600" cy="5521870"/>
          </a:xfrm>
        </p:spPr>
        <p:txBody>
          <a:bodyPr/>
          <a:lstStyle/>
          <a:p>
            <a:pPr algn="just">
              <a:lnSpc>
                <a:spcPct val="150000"/>
              </a:lnSpc>
            </a:pPr>
            <a:r>
              <a:rPr lang="th-TH" dirty="0" smtClean="0">
                <a:latin typeface="Cambria" panose="02040503050406030204" pitchFamily="18" charset="0"/>
              </a:rPr>
              <a:t>A human female, has</a:t>
            </a:r>
            <a:r>
              <a:rPr lang="en-US" dirty="0" smtClean="0">
                <a:latin typeface="Cambria" panose="02040503050406030204" pitchFamily="18" charset="0"/>
              </a:rPr>
              <a:t> 23</a:t>
            </a:r>
            <a:r>
              <a:rPr lang="th-TH" dirty="0" smtClean="0">
                <a:latin typeface="Cambria" panose="02040503050406030204" pitchFamily="18" charset="0"/>
              </a:rPr>
              <a:t> pair of chromosomes</a:t>
            </a:r>
          </a:p>
          <a:p>
            <a:pPr algn="just">
              <a:lnSpc>
                <a:spcPct val="150000"/>
              </a:lnSpc>
            </a:pPr>
            <a:r>
              <a:rPr lang="th-TH" dirty="0" smtClean="0">
                <a:latin typeface="Cambria" panose="02040503050406030204" pitchFamily="18" charset="0"/>
              </a:rPr>
              <a:t> A human male, has</a:t>
            </a:r>
            <a:r>
              <a:rPr lang="en-US" dirty="0" smtClean="0">
                <a:latin typeface="Cambria" panose="02040503050406030204" pitchFamily="18" charset="0"/>
              </a:rPr>
              <a:t> 22</a:t>
            </a:r>
            <a:r>
              <a:rPr lang="th-TH" dirty="0" smtClean="0">
                <a:latin typeface="Cambria" panose="02040503050406030204" pitchFamily="18" charset="0"/>
              </a:rPr>
              <a:t> similar pairs and one pair consisting of two chromosomes that are dissimilar in size and structure. </a:t>
            </a:r>
          </a:p>
          <a:p>
            <a:pPr algn="just">
              <a:lnSpc>
                <a:spcPct val="150000"/>
              </a:lnSpc>
            </a:pPr>
            <a:r>
              <a:rPr lang="th-TH" dirty="0" smtClean="0">
                <a:latin typeface="Cambria" panose="02040503050406030204" pitchFamily="18" charset="0"/>
              </a:rPr>
              <a:t>The 23 rd pair in both the sexes is called </a:t>
            </a:r>
            <a:r>
              <a:rPr lang="th-TH" b="1" dirty="0" smtClean="0">
                <a:latin typeface="Cambria" panose="02040503050406030204" pitchFamily="18" charset="0"/>
              </a:rPr>
              <a:t>sex chromosomes</a:t>
            </a:r>
            <a:r>
              <a:rPr lang="th-TH" dirty="0" smtClean="0">
                <a:latin typeface="Cambria" panose="02040503050406030204" pitchFamily="18" charset="0"/>
              </a:rPr>
              <a:t> </a:t>
            </a:r>
          </a:p>
          <a:p>
            <a:pPr algn="just">
              <a:lnSpc>
                <a:spcPct val="150000"/>
              </a:lnSpc>
            </a:pPr>
            <a:r>
              <a:rPr lang="en-US" dirty="0">
                <a:latin typeface="Cambria" panose="02040503050406030204" pitchFamily="18" charset="0"/>
              </a:rPr>
              <a:t>F</a:t>
            </a:r>
            <a:r>
              <a:rPr lang="en-US" dirty="0" smtClean="0">
                <a:latin typeface="Cambria" panose="02040503050406030204" pitchFamily="18" charset="0"/>
              </a:rPr>
              <a:t>emale, XX. the male, XY</a:t>
            </a:r>
            <a:endParaRPr lang="th-TH" dirty="0" smtClean="0">
              <a:latin typeface="Cambria" panose="02040503050406030204" pitchFamily="18" charset="0"/>
            </a:endParaRPr>
          </a:p>
          <a:p>
            <a:endParaRPr lang="en-US" dirty="0"/>
          </a:p>
        </p:txBody>
      </p:sp>
    </p:spTree>
    <p:extLst>
      <p:ext uri="{BB962C8B-B14F-4D97-AF65-F5344CB8AC3E}">
        <p14:creationId xmlns:p14="http://schemas.microsoft.com/office/powerpoint/2010/main" val="28178587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5093"/>
            <a:ext cx="10515600" cy="5895832"/>
          </a:xfrm>
        </p:spPr>
        <p:txBody>
          <a:bodyPr>
            <a:normAutofit fontScale="92500"/>
          </a:bodyPr>
          <a:lstStyle/>
          <a:p>
            <a:pPr algn="just">
              <a:lnSpc>
                <a:spcPct val="150000"/>
              </a:lnSpc>
            </a:pPr>
            <a:r>
              <a:rPr lang="en-US" dirty="0">
                <a:latin typeface="Cambria" panose="02040503050406030204" pitchFamily="18" charset="0"/>
              </a:rPr>
              <a:t>Hemophilia lowers blood plasma clotting factor levels of the coagulation factors needed for a normal clotting process. Thus, when a blood vessel is injured, a temporary scab does form, but the missing coagulation factors prevent fibrin formation, which is necessary to maintain the blood clot. A hemophiliac does not bleed more intensely than a person without it, but can bleed for a much longer time. In severe hemophiliacs, even a minor injury can result in blood loss lasting days or weeks, or even never healing completely. In areas, such as the brain or inside joints, this can be fatal or permanently debilitating.</a:t>
            </a:r>
          </a:p>
          <a:p>
            <a:endParaRPr lang="en-US" dirty="0"/>
          </a:p>
        </p:txBody>
      </p:sp>
    </p:spTree>
    <p:extLst>
      <p:ext uri="{BB962C8B-B14F-4D97-AF65-F5344CB8AC3E}">
        <p14:creationId xmlns:p14="http://schemas.microsoft.com/office/powerpoint/2010/main" val="1372613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3299"/>
          </a:xfrm>
        </p:spPr>
        <p:txBody>
          <a:bodyPr/>
          <a:lstStyle/>
          <a:p>
            <a:pPr algn="ctr"/>
            <a:r>
              <a:rPr lang="en-US" dirty="0" smtClean="0">
                <a:latin typeface="Cambria" panose="02040503050406030204" pitchFamily="18" charset="0"/>
              </a:rPr>
              <a:t>Types of </a:t>
            </a:r>
            <a:r>
              <a:rPr lang="en-US" dirty="0" err="1" smtClean="0">
                <a:latin typeface="Cambria" panose="02040503050406030204" pitchFamily="18" charset="0"/>
              </a:rPr>
              <a:t>Haemophilia</a:t>
            </a:r>
            <a:endParaRPr lang="en-US" dirty="0">
              <a:latin typeface="Cambria" panose="02040503050406030204" pitchFamily="18" charset="0"/>
            </a:endParaRPr>
          </a:p>
        </p:txBody>
      </p:sp>
      <p:sp>
        <p:nvSpPr>
          <p:cNvPr id="3" name="Content Placeholder 2"/>
          <p:cNvSpPr>
            <a:spLocks noGrp="1"/>
          </p:cNvSpPr>
          <p:nvPr>
            <p:ph idx="1"/>
          </p:nvPr>
        </p:nvSpPr>
        <p:spPr>
          <a:xfrm>
            <a:off x="838200" y="1378424"/>
            <a:ext cx="10515600" cy="5308979"/>
          </a:xfrm>
        </p:spPr>
        <p:txBody>
          <a:bodyPr>
            <a:normAutofit fontScale="85000" lnSpcReduction="10000"/>
          </a:bodyPr>
          <a:lstStyle/>
          <a:p>
            <a:pPr lvl="0" algn="just">
              <a:lnSpc>
                <a:spcPct val="150000"/>
              </a:lnSpc>
            </a:pPr>
            <a:r>
              <a:rPr lang="en-US" u="sng" dirty="0" err="1">
                <a:latin typeface="Cambria" panose="02040503050406030204" pitchFamily="18" charset="0"/>
                <a:hlinkClick r:id="rId2" tooltip="Haemophilia A"/>
              </a:rPr>
              <a:t>Haemophilia</a:t>
            </a:r>
            <a:r>
              <a:rPr lang="en-US" u="sng" dirty="0">
                <a:latin typeface="Cambria" panose="02040503050406030204" pitchFamily="18" charset="0"/>
                <a:hlinkClick r:id="rId2" tooltip="Haemophilia A"/>
              </a:rPr>
              <a:t> A</a:t>
            </a:r>
            <a:r>
              <a:rPr lang="en-US" dirty="0">
                <a:latin typeface="Cambria" panose="02040503050406030204" pitchFamily="18" charset="0"/>
              </a:rPr>
              <a:t> is a recessive X-linked genetic disorder involving a lack of functional clotting Factor VIII and represents 80% of </a:t>
            </a:r>
            <a:r>
              <a:rPr lang="en-US" dirty="0" err="1">
                <a:latin typeface="Cambria" panose="02040503050406030204" pitchFamily="18" charset="0"/>
              </a:rPr>
              <a:t>haemophilia</a:t>
            </a:r>
            <a:r>
              <a:rPr lang="en-US" dirty="0">
                <a:latin typeface="Cambria" panose="02040503050406030204" pitchFamily="18" charset="0"/>
              </a:rPr>
              <a:t> cases.</a:t>
            </a:r>
          </a:p>
          <a:p>
            <a:pPr lvl="0" algn="just">
              <a:lnSpc>
                <a:spcPct val="150000"/>
              </a:lnSpc>
            </a:pPr>
            <a:r>
              <a:rPr lang="en-US" u="sng" dirty="0" err="1">
                <a:latin typeface="Cambria" panose="02040503050406030204" pitchFamily="18" charset="0"/>
                <a:hlinkClick r:id="rId3" tooltip="Haemophilia B"/>
              </a:rPr>
              <a:t>Haemophilia</a:t>
            </a:r>
            <a:r>
              <a:rPr lang="en-US" u="sng" dirty="0">
                <a:latin typeface="Cambria" panose="02040503050406030204" pitchFamily="18" charset="0"/>
                <a:hlinkClick r:id="rId3" tooltip="Haemophilia B"/>
              </a:rPr>
              <a:t> B</a:t>
            </a:r>
            <a:r>
              <a:rPr lang="en-US" dirty="0">
                <a:latin typeface="Cambria" panose="02040503050406030204" pitchFamily="18" charset="0"/>
              </a:rPr>
              <a:t> is a recessive X-linked genetic disorder involving a lack of functional clotting Factor IX and comprises about 20% of hemophilia cases. </a:t>
            </a:r>
          </a:p>
          <a:p>
            <a:pPr lvl="0" algn="just">
              <a:lnSpc>
                <a:spcPct val="150000"/>
              </a:lnSpc>
            </a:pPr>
            <a:r>
              <a:rPr lang="en-US" b="1" u="sng" dirty="0" err="1">
                <a:latin typeface="Cambria" panose="02040503050406030204" pitchFamily="18" charset="0"/>
                <a:hlinkClick r:id="rId4" tooltip="Haemophilia C"/>
              </a:rPr>
              <a:t>Haemophilia</a:t>
            </a:r>
            <a:r>
              <a:rPr lang="en-US" b="1" u="sng" dirty="0">
                <a:latin typeface="Cambria" panose="02040503050406030204" pitchFamily="18" charset="0"/>
                <a:hlinkClick r:id="rId4" tooltip="Haemophilia C"/>
              </a:rPr>
              <a:t> C</a:t>
            </a:r>
            <a:r>
              <a:rPr lang="en-US" dirty="0">
                <a:latin typeface="Cambria" panose="02040503050406030204" pitchFamily="18" charset="0"/>
              </a:rPr>
              <a:t> is an </a:t>
            </a:r>
            <a:r>
              <a:rPr lang="en-US" u="sng" dirty="0">
                <a:latin typeface="Cambria" panose="02040503050406030204" pitchFamily="18" charset="0"/>
                <a:hlinkClick r:id="rId5" tooltip="Autosome"/>
              </a:rPr>
              <a:t>autosomal</a:t>
            </a:r>
            <a:r>
              <a:rPr lang="en-US" dirty="0">
                <a:latin typeface="Cambria" panose="02040503050406030204" pitchFamily="18" charset="0"/>
              </a:rPr>
              <a:t> genetic disorder (i.e. </a:t>
            </a:r>
            <a:r>
              <a:rPr lang="en-US" i="1" dirty="0">
                <a:latin typeface="Cambria" panose="02040503050406030204" pitchFamily="18" charset="0"/>
              </a:rPr>
              <a:t>not</a:t>
            </a:r>
            <a:r>
              <a:rPr lang="en-US" dirty="0">
                <a:latin typeface="Cambria" panose="02040503050406030204" pitchFamily="18" charset="0"/>
              </a:rPr>
              <a:t> X-linked) involving a lack of functional clotting </a:t>
            </a:r>
            <a:r>
              <a:rPr lang="en-US" u="sng" dirty="0">
                <a:latin typeface="Cambria" panose="02040503050406030204" pitchFamily="18" charset="0"/>
                <a:hlinkClick r:id="rId6" tooltip="Factor XI"/>
              </a:rPr>
              <a:t>Factor XI</a:t>
            </a:r>
            <a:r>
              <a:rPr lang="en-US" dirty="0">
                <a:latin typeface="Cambria" panose="02040503050406030204" pitchFamily="18" charset="0"/>
              </a:rPr>
              <a:t>. </a:t>
            </a:r>
            <a:r>
              <a:rPr lang="en-US" dirty="0" err="1">
                <a:latin typeface="Cambria" panose="02040503050406030204" pitchFamily="18" charset="0"/>
              </a:rPr>
              <a:t>Haemophilia</a:t>
            </a:r>
            <a:r>
              <a:rPr lang="en-US" dirty="0">
                <a:latin typeface="Cambria" panose="02040503050406030204" pitchFamily="18" charset="0"/>
              </a:rPr>
              <a:t> C is not completely recessive, as </a:t>
            </a:r>
            <a:r>
              <a:rPr lang="en-US" u="sng" dirty="0">
                <a:latin typeface="Cambria" panose="02040503050406030204" pitchFamily="18" charset="0"/>
                <a:hlinkClick r:id="rId7" tooltip="Heterozygous"/>
              </a:rPr>
              <a:t>heterozygous</a:t>
            </a:r>
            <a:r>
              <a:rPr lang="en-US" dirty="0">
                <a:latin typeface="Cambria" panose="02040503050406030204" pitchFamily="18" charset="0"/>
              </a:rPr>
              <a:t> individuals also show increased bleeding. </a:t>
            </a:r>
          </a:p>
          <a:p>
            <a:endParaRPr lang="en-US" dirty="0"/>
          </a:p>
        </p:txBody>
      </p:sp>
    </p:spTree>
    <p:extLst>
      <p:ext uri="{BB962C8B-B14F-4D97-AF65-F5344CB8AC3E}">
        <p14:creationId xmlns:p14="http://schemas.microsoft.com/office/powerpoint/2010/main" val="1890587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h-TH" b="1" dirty="0" smtClean="0">
                <a:latin typeface="Cambria" panose="02040503050406030204" pitchFamily="18" charset="0"/>
              </a:rPr>
              <a:t>X-linked diseases</a:t>
            </a:r>
            <a:r>
              <a:rPr lang="th-TH" dirty="0" smtClean="0">
                <a:latin typeface="Cambria" panose="02040503050406030204" pitchFamily="18" charset="0"/>
              </a:rPr>
              <a:t> </a:t>
            </a:r>
            <a:endParaRPr lang="en-US" dirty="0">
              <a:latin typeface="Cambria" panose="02040503050406030204" pitchFamily="18" charset="0"/>
            </a:endParaRPr>
          </a:p>
        </p:txBody>
      </p:sp>
      <p:sp>
        <p:nvSpPr>
          <p:cNvPr id="3" name="Content Placeholder 2"/>
          <p:cNvSpPr>
            <a:spLocks noGrp="1"/>
          </p:cNvSpPr>
          <p:nvPr>
            <p:ph idx="1"/>
          </p:nvPr>
        </p:nvSpPr>
        <p:spPr>
          <a:xfrm>
            <a:off x="838200" y="1405718"/>
            <a:ext cx="10515600" cy="5452281"/>
          </a:xfrm>
        </p:spPr>
        <p:txBody>
          <a:bodyPr>
            <a:normAutofit fontScale="70000" lnSpcReduction="20000"/>
          </a:bodyPr>
          <a:lstStyle/>
          <a:p>
            <a:pPr algn="just">
              <a:lnSpc>
                <a:spcPct val="150000"/>
              </a:lnSpc>
            </a:pPr>
            <a:r>
              <a:rPr lang="th-TH" sz="3600" dirty="0" smtClean="0">
                <a:latin typeface="Cambria" panose="02040503050406030204" pitchFamily="18" charset="0"/>
              </a:rPr>
              <a:t>X-linked diseases are those for which the gene is present on the X chromosome. </a:t>
            </a:r>
          </a:p>
          <a:p>
            <a:pPr algn="just">
              <a:lnSpc>
                <a:spcPct val="150000"/>
              </a:lnSpc>
            </a:pPr>
            <a:r>
              <a:rPr lang="th-TH" sz="3600" dirty="0" smtClean="0">
                <a:latin typeface="Cambria" panose="02040503050406030204" pitchFamily="18" charset="0"/>
              </a:rPr>
              <a:t> X-linked diseases show inheritance patterns that differ from autosomal diseases.  </a:t>
            </a:r>
          </a:p>
          <a:p>
            <a:pPr algn="just">
              <a:lnSpc>
                <a:spcPct val="150000"/>
              </a:lnSpc>
            </a:pPr>
            <a:r>
              <a:rPr lang="th-TH" sz="3600" dirty="0" smtClean="0">
                <a:latin typeface="Cambria" panose="02040503050406030204" pitchFamily="18" charset="0"/>
              </a:rPr>
              <a:t>This occurs because males only have one copy of the X chromosome (plus their Y chromosome) and females have two X chromosomes. </a:t>
            </a:r>
          </a:p>
          <a:p>
            <a:pPr algn="just">
              <a:lnSpc>
                <a:spcPct val="150000"/>
              </a:lnSpc>
            </a:pPr>
            <a:r>
              <a:rPr lang="th-TH" sz="3600" dirty="0" smtClean="0">
                <a:latin typeface="Cambria" panose="02040503050406030204" pitchFamily="18" charset="0"/>
              </a:rPr>
              <a:t> Because of this, males and females show different patterns of inheritance and severity of manifestation.  </a:t>
            </a:r>
            <a:endParaRPr lang="en-US" dirty="0"/>
          </a:p>
        </p:txBody>
      </p:sp>
    </p:spTree>
    <p:extLst>
      <p:ext uri="{BB962C8B-B14F-4D97-AF65-F5344CB8AC3E}">
        <p14:creationId xmlns:p14="http://schemas.microsoft.com/office/powerpoint/2010/main" val="940672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3080"/>
            <a:ext cx="10515600" cy="6434919"/>
          </a:xfrm>
        </p:spPr>
        <p:txBody>
          <a:bodyPr>
            <a:normAutofit fontScale="85000" lnSpcReduction="10000"/>
          </a:bodyPr>
          <a:lstStyle/>
          <a:p>
            <a:pPr algn="just">
              <a:lnSpc>
                <a:spcPct val="150000"/>
              </a:lnSpc>
            </a:pPr>
            <a:r>
              <a:rPr lang="th-TH" sz="3200" dirty="0" smtClean="0">
                <a:latin typeface="Cambria" panose="02040503050406030204" pitchFamily="18" charset="0"/>
              </a:rPr>
              <a:t>While there are both dominant and recessive X-linked diseases, there are some characteristics that are common to X-linked disorders in general </a:t>
            </a:r>
          </a:p>
          <a:p>
            <a:pPr algn="just">
              <a:lnSpc>
                <a:spcPct val="150000"/>
              </a:lnSpc>
            </a:pPr>
            <a:r>
              <a:rPr lang="th-TH" sz="3200" dirty="0" smtClean="0">
                <a:latin typeface="Cambria" panose="02040503050406030204" pitchFamily="18" charset="0"/>
              </a:rPr>
              <a:t>X-linked genes are never passed from father to son.  </a:t>
            </a:r>
          </a:p>
          <a:p>
            <a:pPr algn="just">
              <a:lnSpc>
                <a:spcPct val="150000"/>
              </a:lnSpc>
            </a:pPr>
            <a:r>
              <a:rPr lang="th-TH" sz="3200" dirty="0" smtClean="0">
                <a:latin typeface="Cambria" panose="02040503050406030204" pitchFamily="18" charset="0"/>
              </a:rPr>
              <a:t>The Y chromosome is the only sex chromosome that passes from father to son. </a:t>
            </a:r>
          </a:p>
          <a:p>
            <a:pPr algn="just">
              <a:lnSpc>
                <a:spcPct val="150000"/>
              </a:lnSpc>
            </a:pPr>
            <a:r>
              <a:rPr lang="th-TH" sz="3200" dirty="0" smtClean="0">
                <a:latin typeface="Cambria" panose="02040503050406030204" pitchFamily="18" charset="0"/>
              </a:rPr>
              <a:t>Males are never carriers – if they have a mutated gene on the X chromosome, it will be expressed.  </a:t>
            </a:r>
          </a:p>
          <a:p>
            <a:pPr algn="just">
              <a:lnSpc>
                <a:spcPct val="150000"/>
              </a:lnSpc>
            </a:pPr>
            <a:r>
              <a:rPr lang="th-TH" sz="3200" dirty="0" smtClean="0">
                <a:latin typeface="Cambria" panose="02040503050406030204" pitchFamily="18" charset="0"/>
              </a:rPr>
              <a:t>Males are termed hemizygous for genes on the X chromosome.</a:t>
            </a:r>
          </a:p>
          <a:p>
            <a:endParaRPr lang="en-US" dirty="0"/>
          </a:p>
        </p:txBody>
      </p:sp>
    </p:spTree>
    <p:extLst>
      <p:ext uri="{BB962C8B-B14F-4D97-AF65-F5344CB8AC3E}">
        <p14:creationId xmlns:p14="http://schemas.microsoft.com/office/powerpoint/2010/main" val="3405813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887" y="515250"/>
            <a:ext cx="10515600" cy="781287"/>
          </a:xfrm>
        </p:spPr>
        <p:txBody>
          <a:bodyPr/>
          <a:lstStyle/>
          <a:p>
            <a:pPr algn="ctr"/>
            <a:r>
              <a:rPr lang="th-TH" b="1" dirty="0" smtClean="0">
                <a:latin typeface="Cambria" panose="02040503050406030204" pitchFamily="18" charset="0"/>
              </a:rPr>
              <a:t>X-linked dominant </a:t>
            </a:r>
            <a:r>
              <a:rPr lang="en-US" b="1" dirty="0" smtClean="0">
                <a:latin typeface="Cambria" panose="02040503050406030204" pitchFamily="18" charset="0"/>
              </a:rPr>
              <a:t>Traits</a:t>
            </a:r>
            <a:endParaRPr lang="en-US" b="1" dirty="0">
              <a:latin typeface="Cambria" panose="02040503050406030204" pitchFamily="18" charset="0"/>
            </a:endParaRPr>
          </a:p>
        </p:txBody>
      </p:sp>
      <p:sp>
        <p:nvSpPr>
          <p:cNvPr id="3" name="Content Placeholder 2"/>
          <p:cNvSpPr>
            <a:spLocks noGrp="1"/>
          </p:cNvSpPr>
          <p:nvPr>
            <p:ph idx="1"/>
          </p:nvPr>
        </p:nvSpPr>
        <p:spPr>
          <a:xfrm>
            <a:off x="838200" y="1296537"/>
            <a:ext cx="10515600" cy="4880426"/>
          </a:xfrm>
        </p:spPr>
        <p:txBody>
          <a:bodyPr>
            <a:normAutofit fontScale="92500"/>
          </a:bodyPr>
          <a:lstStyle/>
          <a:p>
            <a:pPr algn="just">
              <a:lnSpc>
                <a:spcPct val="150000"/>
              </a:lnSpc>
            </a:pPr>
            <a:r>
              <a:rPr lang="th-TH" dirty="0" smtClean="0">
                <a:latin typeface="Cambria" panose="02040503050406030204" pitchFamily="18" charset="0"/>
              </a:rPr>
              <a:t>hereditary pattern in which a dominant gene on the X chromosome causes a characteristic to be manifested in the offspring</a:t>
            </a:r>
            <a:r>
              <a:rPr lang="en-US" dirty="0" smtClean="0">
                <a:latin typeface="Cambria" panose="02040503050406030204" pitchFamily="18" charset="0"/>
              </a:rPr>
              <a:t>. </a:t>
            </a:r>
          </a:p>
          <a:p>
            <a:pPr algn="just">
              <a:lnSpc>
                <a:spcPct val="150000"/>
              </a:lnSpc>
            </a:pPr>
            <a:r>
              <a:rPr lang="th-TH" dirty="0" smtClean="0">
                <a:latin typeface="Cambria" panose="02040503050406030204" pitchFamily="18" charset="0"/>
              </a:rPr>
              <a:t>X-linked dominant diseases are those that are expressed in females when only a single copy of the mutated gene is present. </a:t>
            </a:r>
          </a:p>
          <a:p>
            <a:pPr algn="just">
              <a:lnSpc>
                <a:spcPct val="150000"/>
              </a:lnSpc>
            </a:pPr>
            <a:r>
              <a:rPr lang="th-TH" dirty="0" smtClean="0">
                <a:latin typeface="Cambria" panose="02040503050406030204" pitchFamily="18" charset="0"/>
              </a:rPr>
              <a:t> Very few X-linked dominant diseases have been identified (e.g. hypophosphatemic rickets</a:t>
            </a:r>
            <a:r>
              <a:rPr lang="en-US" dirty="0" smtClean="0">
                <a:latin typeface="Cambria" panose="02040503050406030204" pitchFamily="18" charset="0"/>
              </a:rPr>
              <a:t>, </a:t>
            </a:r>
            <a:r>
              <a:rPr lang="th-TH" dirty="0" smtClean="0">
                <a:latin typeface="Cambria" panose="02040503050406030204" pitchFamily="18" charset="0"/>
              </a:rPr>
              <a:t>Alport syndrome</a:t>
            </a:r>
            <a:r>
              <a:rPr lang="en-US" dirty="0" smtClean="0">
                <a:latin typeface="Cambria" panose="02040503050406030204" pitchFamily="18" charset="0"/>
              </a:rPr>
              <a:t>, diabetes </a:t>
            </a:r>
            <a:r>
              <a:rPr lang="en-US" dirty="0" err="1" smtClean="0">
                <a:latin typeface="Cambria" panose="02040503050406030204" pitchFamily="18" charset="0"/>
              </a:rPr>
              <a:t>insipidus</a:t>
            </a:r>
            <a:r>
              <a:rPr lang="en-US" dirty="0" smtClean="0">
                <a:latin typeface="Cambria" panose="02040503050406030204" pitchFamily="18" charset="0"/>
              </a:rPr>
              <a:t>)</a:t>
            </a:r>
            <a:endParaRPr lang="th-TH" dirty="0" smtClean="0">
              <a:latin typeface="Cambria" panose="02040503050406030204" pitchFamily="18" charset="0"/>
            </a:endParaRPr>
          </a:p>
          <a:p>
            <a:pPr algn="just">
              <a:lnSpc>
                <a:spcPct val="150000"/>
              </a:lnSpc>
              <a:buFontTx/>
              <a:buNone/>
            </a:pPr>
            <a:r>
              <a:rPr lang="th-TH" dirty="0" smtClean="0">
                <a:latin typeface="Cambria" panose="02040503050406030204" pitchFamily="18" charset="0"/>
              </a:rPr>
              <a:t>    </a:t>
            </a:r>
            <a:endParaRPr lang="en-US" dirty="0"/>
          </a:p>
        </p:txBody>
      </p:sp>
    </p:spTree>
    <p:extLst>
      <p:ext uri="{BB962C8B-B14F-4D97-AF65-F5344CB8AC3E}">
        <p14:creationId xmlns:p14="http://schemas.microsoft.com/office/powerpoint/2010/main" val="2288067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h-TH" b="1" dirty="0" smtClean="0">
                <a:latin typeface="Cambria" panose="02040503050406030204" pitchFamily="18" charset="0"/>
              </a:rPr>
              <a:t>Characteristics of X-linked dominant diseases</a:t>
            </a:r>
            <a:endParaRPr lang="en-US" b="1" dirty="0">
              <a:latin typeface="Cambria" panose="02040503050406030204" pitchFamily="18" charset="0"/>
            </a:endParaRPr>
          </a:p>
        </p:txBody>
      </p:sp>
      <p:sp>
        <p:nvSpPr>
          <p:cNvPr id="3" name="Content Placeholder 2"/>
          <p:cNvSpPr>
            <a:spLocks noGrp="1"/>
          </p:cNvSpPr>
          <p:nvPr>
            <p:ph idx="1"/>
          </p:nvPr>
        </p:nvSpPr>
        <p:spPr>
          <a:xfrm>
            <a:off x="838200" y="1690688"/>
            <a:ext cx="10515600" cy="5167312"/>
          </a:xfrm>
        </p:spPr>
        <p:txBody>
          <a:bodyPr>
            <a:normAutofit fontScale="70000" lnSpcReduction="20000"/>
          </a:bodyPr>
          <a:lstStyle/>
          <a:p>
            <a:pPr algn="just">
              <a:lnSpc>
                <a:spcPct val="150000"/>
              </a:lnSpc>
            </a:pPr>
            <a:r>
              <a:rPr lang="th-TH" sz="3400" dirty="0" smtClean="0">
                <a:latin typeface="Cambria" panose="02040503050406030204" pitchFamily="18" charset="0"/>
              </a:rPr>
              <a:t>Never passed from father to son. </a:t>
            </a:r>
          </a:p>
          <a:p>
            <a:pPr algn="just">
              <a:lnSpc>
                <a:spcPct val="150000"/>
              </a:lnSpc>
            </a:pPr>
            <a:r>
              <a:rPr lang="th-TH" sz="3400" dirty="0" smtClean="0">
                <a:latin typeface="Cambria" panose="02040503050406030204" pitchFamily="18" charset="0"/>
              </a:rPr>
              <a:t>Affected males produce only affected females.  An affected male only has one X chromosome to pass on to his daughters</a:t>
            </a:r>
          </a:p>
          <a:p>
            <a:pPr algn="just">
              <a:lnSpc>
                <a:spcPct val="150000"/>
              </a:lnSpc>
            </a:pPr>
            <a:r>
              <a:rPr lang="th-TH" sz="3400" dirty="0" smtClean="0">
                <a:latin typeface="Cambria" panose="02040503050406030204" pitchFamily="18" charset="0"/>
              </a:rPr>
              <a:t>Affected females produce 50% normal and 50% affected offspring..  </a:t>
            </a:r>
            <a:r>
              <a:rPr lang="en-US" sz="3400" dirty="0" smtClean="0">
                <a:latin typeface="Cambria" panose="02040503050406030204" pitchFamily="18" charset="0"/>
              </a:rPr>
              <a:t>&gt;&gt;&gt;&gt; </a:t>
            </a:r>
            <a:r>
              <a:rPr lang="th-TH" sz="3400" dirty="0" smtClean="0">
                <a:latin typeface="Cambria" panose="02040503050406030204" pitchFamily="18" charset="0"/>
              </a:rPr>
              <a:t>heterozygous</a:t>
            </a:r>
            <a:endParaRPr lang="en-US" sz="3400" dirty="0" smtClean="0">
              <a:latin typeface="Cambria" panose="02040503050406030204" pitchFamily="18" charset="0"/>
            </a:endParaRPr>
          </a:p>
          <a:p>
            <a:pPr algn="just">
              <a:lnSpc>
                <a:spcPct val="150000"/>
              </a:lnSpc>
            </a:pPr>
            <a:r>
              <a:rPr lang="th-TH" sz="3400" dirty="0" smtClean="0">
                <a:latin typeface="Cambria" panose="02040503050406030204" pitchFamily="18" charset="0"/>
              </a:rPr>
              <a:t>Males are usually more severely affected than females.</a:t>
            </a:r>
            <a:r>
              <a:rPr lang="en-US" sz="3400" dirty="0" smtClean="0">
                <a:latin typeface="Cambria" panose="02040503050406030204" pitchFamily="18" charset="0"/>
              </a:rPr>
              <a:t> </a:t>
            </a:r>
            <a:r>
              <a:rPr lang="th-TH" sz="3400" dirty="0" smtClean="0">
                <a:latin typeface="Cambria" panose="02040503050406030204" pitchFamily="18" charset="0"/>
              </a:rPr>
              <a:t>Some X-linked dominant traits may even be lethal to males. </a:t>
            </a:r>
          </a:p>
          <a:p>
            <a:pPr algn="just">
              <a:lnSpc>
                <a:spcPct val="150000"/>
              </a:lnSpc>
            </a:pPr>
            <a:r>
              <a:rPr lang="th-TH" sz="3400" dirty="0" smtClean="0">
                <a:latin typeface="Cambria" panose="02040503050406030204" pitchFamily="18" charset="0"/>
              </a:rPr>
              <a:t>Females are more likely to be affected.  Since females have 2 X chromosomes, they have 2 “chances” to inherit the mutated allele. </a:t>
            </a:r>
          </a:p>
          <a:p>
            <a:endParaRPr lang="en-US" dirty="0"/>
          </a:p>
        </p:txBody>
      </p:sp>
    </p:spTree>
    <p:extLst>
      <p:ext uri="{BB962C8B-B14F-4D97-AF65-F5344CB8AC3E}">
        <p14:creationId xmlns:p14="http://schemas.microsoft.com/office/powerpoint/2010/main" val="2460047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latin typeface="Cambria" panose="02040503050406030204" pitchFamily="18" charset="0"/>
              </a:rPr>
              <a:t>Alport</a:t>
            </a:r>
            <a:r>
              <a:rPr lang="en-US" b="1" dirty="0" smtClean="0">
                <a:latin typeface="Cambria" panose="02040503050406030204" pitchFamily="18" charset="0"/>
              </a:rPr>
              <a:t> Syndrome </a:t>
            </a:r>
            <a:endParaRPr lang="en-US" b="1" dirty="0">
              <a:latin typeface="Cambria" panose="02040503050406030204" pitchFamily="18" charset="0"/>
            </a:endParaRPr>
          </a:p>
        </p:txBody>
      </p:sp>
      <p:sp>
        <p:nvSpPr>
          <p:cNvPr id="3" name="Content Placeholder 2"/>
          <p:cNvSpPr>
            <a:spLocks noGrp="1"/>
          </p:cNvSpPr>
          <p:nvPr>
            <p:ph idx="1"/>
          </p:nvPr>
        </p:nvSpPr>
        <p:spPr>
          <a:xfrm>
            <a:off x="838200" y="1446663"/>
            <a:ext cx="10515600" cy="4730300"/>
          </a:xfrm>
        </p:spPr>
        <p:txBody>
          <a:bodyPr>
            <a:normAutofit fontScale="92500" lnSpcReduction="10000"/>
          </a:bodyPr>
          <a:lstStyle/>
          <a:p>
            <a:pPr algn="just">
              <a:lnSpc>
                <a:spcPct val="150000"/>
              </a:lnSpc>
            </a:pPr>
            <a:r>
              <a:rPr lang="en-US" dirty="0" err="1">
                <a:latin typeface="Cambria" panose="02040503050406030204" pitchFamily="18" charset="0"/>
              </a:rPr>
              <a:t>Alport</a:t>
            </a:r>
            <a:r>
              <a:rPr lang="en-US" dirty="0">
                <a:latin typeface="Cambria" panose="02040503050406030204" pitchFamily="18" charset="0"/>
              </a:rPr>
              <a:t> syndrome or hereditary nephritis is a genetic disorder characterized by </a:t>
            </a:r>
            <a:r>
              <a:rPr lang="en-US" b="1" dirty="0">
                <a:latin typeface="Cambria" panose="02040503050406030204" pitchFamily="18" charset="0"/>
              </a:rPr>
              <a:t>glomerulonephritis</a:t>
            </a:r>
            <a:r>
              <a:rPr lang="en-US" dirty="0">
                <a:latin typeface="Cambria" panose="02040503050406030204" pitchFamily="18" charset="0"/>
              </a:rPr>
              <a:t> </a:t>
            </a:r>
            <a:r>
              <a:rPr lang="en-US" dirty="0" smtClean="0">
                <a:latin typeface="Cambria" panose="02040503050406030204" pitchFamily="18" charset="0"/>
              </a:rPr>
              <a:t>(also </a:t>
            </a:r>
            <a:r>
              <a:rPr lang="en-US" dirty="0">
                <a:latin typeface="Cambria" panose="02040503050406030204" pitchFamily="18" charset="0"/>
              </a:rPr>
              <a:t>known as </a:t>
            </a:r>
            <a:r>
              <a:rPr lang="en-US" b="1" dirty="0">
                <a:latin typeface="Cambria" panose="02040503050406030204" pitchFamily="18" charset="0"/>
              </a:rPr>
              <a:t>glomerular nephritis</a:t>
            </a:r>
            <a:r>
              <a:rPr lang="en-US" dirty="0">
                <a:latin typeface="Cambria" panose="02040503050406030204" pitchFamily="18" charset="0"/>
              </a:rPr>
              <a:t> (</a:t>
            </a:r>
            <a:r>
              <a:rPr lang="en-US" b="1" dirty="0">
                <a:latin typeface="Cambria" panose="02040503050406030204" pitchFamily="18" charset="0"/>
              </a:rPr>
              <a:t>GN)</a:t>
            </a:r>
            <a:r>
              <a:rPr lang="en-US" dirty="0">
                <a:latin typeface="Cambria" panose="02040503050406030204" pitchFamily="18" charset="0"/>
              </a:rPr>
              <a:t>, is a renal disease (usually of both kidneys) characterized by inflammation of the glomeruli (In Kidneys, a tubular structure called nephron filters blood to form urine</a:t>
            </a:r>
            <a:r>
              <a:rPr lang="en-US" dirty="0" smtClean="0">
                <a:latin typeface="Cambria" panose="02040503050406030204" pitchFamily="18" charset="0"/>
              </a:rPr>
              <a:t>. </a:t>
            </a:r>
            <a:r>
              <a:rPr lang="en-US" dirty="0">
                <a:latin typeface="Cambria" panose="02040503050406030204" pitchFamily="18" charset="0"/>
              </a:rPr>
              <a:t>At the beginning of the nephron, the </a:t>
            </a:r>
            <a:r>
              <a:rPr lang="en-US" b="1" dirty="0">
                <a:latin typeface="Cambria" panose="02040503050406030204" pitchFamily="18" charset="0"/>
              </a:rPr>
              <a:t>glomerulus</a:t>
            </a:r>
            <a:r>
              <a:rPr lang="en-US" dirty="0">
                <a:latin typeface="Cambria" panose="02040503050406030204" pitchFamily="18" charset="0"/>
              </a:rPr>
              <a:t> is a network (tuft) of capillaries that performs the first step of filtering blood) or small blood vessels in the kidneys. </a:t>
            </a:r>
            <a:r>
              <a:rPr lang="en-US" dirty="0"/>
              <a:t> </a:t>
            </a:r>
            <a:r>
              <a:rPr lang="en-US" dirty="0" smtClean="0">
                <a:latin typeface="Cambria" panose="02040503050406030204" pitchFamily="18" charset="0"/>
              </a:rPr>
              <a:t> </a:t>
            </a:r>
            <a:endParaRPr lang="en-US" dirty="0">
              <a:latin typeface="Cambria" panose="02040503050406030204" pitchFamily="18" charset="0"/>
            </a:endParaRPr>
          </a:p>
        </p:txBody>
      </p:sp>
    </p:spTree>
    <p:extLst>
      <p:ext uri="{BB962C8B-B14F-4D97-AF65-F5344CB8AC3E}">
        <p14:creationId xmlns:p14="http://schemas.microsoft.com/office/powerpoint/2010/main" val="369975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7104"/>
            <a:ext cx="10515600" cy="5289859"/>
          </a:xfrm>
        </p:spPr>
        <p:txBody>
          <a:bodyPr/>
          <a:lstStyle/>
          <a:p>
            <a:pPr algn="just">
              <a:lnSpc>
                <a:spcPct val="150000"/>
              </a:lnSpc>
            </a:pPr>
            <a:r>
              <a:rPr lang="en-US" dirty="0">
                <a:latin typeface="Cambria" panose="02040503050406030204" pitchFamily="18" charset="0"/>
              </a:rPr>
              <a:t>It may present with isolated hematuria and/or proteinuria (blood or protein in urine); or as a </a:t>
            </a:r>
            <a:r>
              <a:rPr lang="en-US" dirty="0" err="1">
                <a:latin typeface="Cambria" panose="02040503050406030204" pitchFamily="18" charset="0"/>
              </a:rPr>
              <a:t>nephrotic</a:t>
            </a:r>
            <a:r>
              <a:rPr lang="en-US" dirty="0">
                <a:latin typeface="Cambria" panose="02040503050406030204" pitchFamily="18" charset="0"/>
              </a:rPr>
              <a:t> syndrome, acute or chronic renal failure), End-stage kidney disease, and hearing loss. </a:t>
            </a:r>
            <a:r>
              <a:rPr lang="en-US" dirty="0" err="1">
                <a:latin typeface="Cambria" panose="02040503050406030204" pitchFamily="18" charset="0"/>
              </a:rPr>
              <a:t>Alport</a:t>
            </a:r>
            <a:r>
              <a:rPr lang="en-US" dirty="0">
                <a:latin typeface="Cambria" panose="02040503050406030204" pitchFamily="18" charset="0"/>
              </a:rPr>
              <a:t> syndrome can also affect the eyes (</a:t>
            </a:r>
            <a:r>
              <a:rPr lang="en-US" dirty="0" err="1">
                <a:latin typeface="Cambria" panose="02040503050406030204" pitchFamily="18" charset="0"/>
              </a:rPr>
              <a:t>lenticonus</a:t>
            </a:r>
            <a:r>
              <a:rPr lang="en-US" dirty="0">
                <a:latin typeface="Cambria" panose="02040503050406030204" pitchFamily="18" charset="0"/>
              </a:rPr>
              <a:t>). </a:t>
            </a:r>
            <a:endParaRPr lang="en-US" dirty="0" smtClean="0">
              <a:latin typeface="Cambria" panose="02040503050406030204" pitchFamily="18" charset="0"/>
            </a:endParaRPr>
          </a:p>
          <a:p>
            <a:pPr algn="just">
              <a:lnSpc>
                <a:spcPct val="150000"/>
              </a:lnSpc>
            </a:pPr>
            <a:r>
              <a:rPr lang="en-US" dirty="0">
                <a:latin typeface="Cambria" panose="02040503050406030204" pitchFamily="18" charset="0"/>
              </a:rPr>
              <a:t>It was first identified in a British family by Dr. Cecil A. </a:t>
            </a:r>
            <a:r>
              <a:rPr lang="en-US" dirty="0" err="1">
                <a:latin typeface="Cambria" panose="02040503050406030204" pitchFamily="18" charset="0"/>
              </a:rPr>
              <a:t>Alport</a:t>
            </a:r>
            <a:r>
              <a:rPr lang="en-US" dirty="0">
                <a:latin typeface="Cambria" panose="02040503050406030204" pitchFamily="18" charset="0"/>
              </a:rPr>
              <a:t> in 1927, though William </a:t>
            </a:r>
            <a:r>
              <a:rPr lang="en-US" dirty="0" err="1">
                <a:latin typeface="Cambria" panose="02040503050406030204" pitchFamily="18" charset="0"/>
              </a:rPr>
              <a:t>Howship</a:t>
            </a:r>
            <a:r>
              <a:rPr lang="en-US" dirty="0">
                <a:latin typeface="Cambria" panose="02040503050406030204" pitchFamily="18" charset="0"/>
              </a:rPr>
              <a:t> Dickinson is considered by some to have made contributions to the characterization.</a:t>
            </a:r>
          </a:p>
          <a:p>
            <a:pPr algn="just">
              <a:lnSpc>
                <a:spcPct val="150000"/>
              </a:lnSpc>
            </a:pPr>
            <a:endParaRPr lang="en-US" dirty="0">
              <a:latin typeface="Cambria" panose="02040503050406030204" pitchFamily="18" charset="0"/>
            </a:endParaRPr>
          </a:p>
        </p:txBody>
      </p:sp>
    </p:spTree>
    <p:extLst>
      <p:ext uri="{BB962C8B-B14F-4D97-AF65-F5344CB8AC3E}">
        <p14:creationId xmlns:p14="http://schemas.microsoft.com/office/powerpoint/2010/main" val="3835094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ambria" panose="02040503050406030204" pitchFamily="18" charset="0"/>
              </a:rPr>
              <a:t>Causes of </a:t>
            </a:r>
            <a:r>
              <a:rPr lang="en-US" b="1" dirty="0" err="1" smtClean="0">
                <a:latin typeface="Cambria" panose="02040503050406030204" pitchFamily="18" charset="0"/>
              </a:rPr>
              <a:t>Alport</a:t>
            </a:r>
            <a:r>
              <a:rPr lang="en-US" b="1" dirty="0" smtClean="0">
                <a:latin typeface="Cambria" panose="02040503050406030204" pitchFamily="18" charset="0"/>
              </a:rPr>
              <a:t> Syndrome </a:t>
            </a:r>
            <a:endParaRPr lang="en-US" b="1" dirty="0">
              <a:latin typeface="Cambria" panose="02040503050406030204" pitchFamily="18" charset="0"/>
            </a:endParaRPr>
          </a:p>
        </p:txBody>
      </p:sp>
      <p:sp>
        <p:nvSpPr>
          <p:cNvPr id="3" name="Content Placeholder 2"/>
          <p:cNvSpPr>
            <a:spLocks noGrp="1"/>
          </p:cNvSpPr>
          <p:nvPr>
            <p:ph idx="1"/>
          </p:nvPr>
        </p:nvSpPr>
        <p:spPr>
          <a:xfrm>
            <a:off x="838200" y="1405719"/>
            <a:ext cx="10515600" cy="4771244"/>
          </a:xfrm>
        </p:spPr>
        <p:txBody>
          <a:bodyPr>
            <a:normAutofit/>
          </a:bodyPr>
          <a:lstStyle/>
          <a:p>
            <a:pPr algn="just">
              <a:lnSpc>
                <a:spcPct val="150000"/>
              </a:lnSpc>
            </a:pPr>
            <a:r>
              <a:rPr lang="en-US" dirty="0" err="1">
                <a:latin typeface="Cambria" panose="02040503050406030204" pitchFamily="18" charset="0"/>
              </a:rPr>
              <a:t>Alport</a:t>
            </a:r>
            <a:r>
              <a:rPr lang="en-US" dirty="0">
                <a:latin typeface="Cambria" panose="02040503050406030204" pitchFamily="18" charset="0"/>
              </a:rPr>
              <a:t> syndrome is caused by mutations in COL4A3, COL4A4 and COL4A5 collagen biosynthesis genes. Mutations in any of these genes prevent the proper production or assembly of the type IV collagen network, which is an important structural component of basement membranes in the kidney, inner ear and eye. Basement membranes are thin, sheet-like structures that separate and support cells in many tissues. </a:t>
            </a:r>
          </a:p>
        </p:txBody>
      </p:sp>
    </p:spTree>
    <p:extLst>
      <p:ext uri="{BB962C8B-B14F-4D97-AF65-F5344CB8AC3E}">
        <p14:creationId xmlns:p14="http://schemas.microsoft.com/office/powerpoint/2010/main" val="3738637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1159</Words>
  <Application>Microsoft Office PowerPoint</Application>
  <PresentationFormat>Widescreen</PresentationFormat>
  <Paragraphs>59</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Angsana New</vt:lpstr>
      <vt:lpstr>Arial</vt:lpstr>
      <vt:lpstr>Calibri</vt:lpstr>
      <vt:lpstr>Calibri Light</vt:lpstr>
      <vt:lpstr>Cambria</vt:lpstr>
      <vt:lpstr>Cordia New</vt:lpstr>
      <vt:lpstr>Office Theme</vt:lpstr>
      <vt:lpstr>Sex Linked Inheritance </vt:lpstr>
      <vt:lpstr>PowerPoint Presentation</vt:lpstr>
      <vt:lpstr>X-linked diseases </vt:lpstr>
      <vt:lpstr>PowerPoint Presentation</vt:lpstr>
      <vt:lpstr>X-linked dominant Traits</vt:lpstr>
      <vt:lpstr>Characteristics of X-linked dominant diseases</vt:lpstr>
      <vt:lpstr>Alport Syndrome </vt:lpstr>
      <vt:lpstr>PowerPoint Presentation</vt:lpstr>
      <vt:lpstr>Causes of Alport Syndrome </vt:lpstr>
      <vt:lpstr>PowerPoint Presentation</vt:lpstr>
      <vt:lpstr> Inheritance patterns </vt:lpstr>
      <vt:lpstr>PowerPoint Presentation</vt:lpstr>
      <vt:lpstr>Treatment </vt:lpstr>
      <vt:lpstr>X-linked recessive Traits</vt:lpstr>
      <vt:lpstr>PowerPoint Presentation</vt:lpstr>
      <vt:lpstr>Hemophilia</vt:lpstr>
      <vt:lpstr> Physiology </vt:lpstr>
      <vt:lpstr>PowerPoint Presentation</vt:lpstr>
      <vt:lpstr>PowerPoint Presentation</vt:lpstr>
      <vt:lpstr>PowerPoint Presentation</vt:lpstr>
      <vt:lpstr>Types of Haemophilia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 Linked Inheritance </dc:title>
  <dc:creator>Dr Ibrar</dc:creator>
  <cp:lastModifiedBy>Dr Ibrar</cp:lastModifiedBy>
  <cp:revision>5</cp:revision>
  <dcterms:created xsi:type="dcterms:W3CDTF">2020-04-13T14:44:56Z</dcterms:created>
  <dcterms:modified xsi:type="dcterms:W3CDTF">2020-04-13T15:34:41Z</dcterms:modified>
</cp:coreProperties>
</file>